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  <p:sldMasterId id="2147483780" r:id="rId2"/>
  </p:sldMasterIdLst>
  <p:notesMasterIdLst>
    <p:notesMasterId r:id="rId13"/>
  </p:notesMasterIdLst>
  <p:sldIdLst>
    <p:sldId id="278" r:id="rId3"/>
    <p:sldId id="272" r:id="rId4"/>
    <p:sldId id="273" r:id="rId5"/>
    <p:sldId id="258" r:id="rId6"/>
    <p:sldId id="281" r:id="rId7"/>
    <p:sldId id="274" r:id="rId8"/>
    <p:sldId id="282" r:id="rId9"/>
    <p:sldId id="289" r:id="rId10"/>
    <p:sldId id="310" r:id="rId11"/>
    <p:sldId id="315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FFFF"/>
    <a:srgbClr val="333399"/>
    <a:srgbClr val="008000"/>
    <a:srgbClr val="33CC33"/>
    <a:srgbClr val="99CCFF"/>
    <a:srgbClr val="003366"/>
    <a:srgbClr val="000099"/>
    <a:srgbClr val="1111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09" autoAdjust="0"/>
    <p:restoredTop sz="94711" autoAdjust="0"/>
  </p:normalViewPr>
  <p:slideViewPr>
    <p:cSldViewPr>
      <p:cViewPr varScale="1">
        <p:scale>
          <a:sx n="86" d="100"/>
          <a:sy n="86" d="100"/>
        </p:scale>
        <p:origin x="-90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40965AD2-5DA6-4DD7-A8DE-A5D6BD4FA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04A1E1-BEA2-49DB-8F5A-FC35C9011D59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B15460-92D0-4F2C-BF15-EE0D13AE8D4C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E25189-5B6F-482D-8F94-CB4D8E44BBDB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221E8E-1D57-4BD3-AB0F-6CC88E563ACE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70" cy="667"/>
              <a:chOff x="4986" y="2752"/>
              <a:chExt cx="470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5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19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82DE4-5327-4603-80A7-E37777BB4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04E0E-3119-4882-88F3-34E693FD8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66327-B310-4263-A793-29214FF4A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9A313-5633-4887-B329-75C603687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F9EF6-5B44-4EAB-B6EF-CB47BF33B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DE161-4A76-445A-96A1-7297BD283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87900-09ED-414E-A3D5-5F537B835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6BBE8-7D78-4E0A-BB70-6BBA775CF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CF7C4-9156-479B-B9DA-D93CC4539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2BA4F-A411-469A-B30D-D72369362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8CD8A-C7E1-4E6D-A49D-80AED14FA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BFC41-4E91-4E10-BC70-08764CC17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2F01A-F61F-43A0-92D8-45B8FD2CB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57CF3-80F1-4B43-ADDE-10D6BBF73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2C3E8-457A-42D6-849B-3D8D84146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D3287-B95E-4E69-84C7-13AEA194A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420BA-05DF-4099-8886-5E1518B10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2342B-B69F-4C2C-A202-49ACB3468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08BAB-0B1D-442A-B829-582269D3C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561B2-908D-47D7-BA5F-41149AFAC4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BE896-1CC0-4506-BFBE-0CD7E6AC59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E0C7B-6971-412D-81EF-8425F3C982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73372-05C5-4582-8973-AB434065B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C91A4-AD34-404F-9EE0-C90963E3B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088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088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088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28E3BA54-7239-4B20-9378-302F6394E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5088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088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5089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089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089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089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089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089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089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089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089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5090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0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0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5090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090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090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5090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1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1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1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1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1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1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1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5091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091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5092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5092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2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1" y="329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2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1" y="179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2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2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0" y="894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2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3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3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093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0" y="139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25093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51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51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51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1AE8589-B706-40F4-9408-59F84DEB0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650C9A-5155-498C-A167-1747EB69D28A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302084" name="WordArt 4"/>
          <p:cNvSpPr>
            <a:spLocks noChangeArrowheads="1" noChangeShapeType="1" noTextEdit="1"/>
          </p:cNvSpPr>
          <p:nvPr/>
        </p:nvSpPr>
        <p:spPr bwMode="auto">
          <a:xfrm>
            <a:off x="179512" y="1142984"/>
            <a:ext cx="8712968" cy="30956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Black"/>
              </a:rPr>
              <a:t>КОМПЬЮТЕРНЫЕ </a:t>
            </a:r>
            <a:endParaRPr lang="en-US" sz="3600" kern="10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 Black"/>
            </a:endParaRPr>
          </a:p>
          <a:p>
            <a:pPr>
              <a:defRPr/>
            </a:pPr>
            <a:r>
              <a:rPr lang="ru-RU" sz="3600" kern="1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Black"/>
              </a:rPr>
              <a:t>ПРЕЗЕНТАЦИИ </a:t>
            </a:r>
            <a:endParaRPr lang="ru-RU" sz="3600" kern="1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3" descr="AG00373_">
            <a:hlinkClick r:id="" action="ppaction://noaction"/>
          </p:cNvPr>
          <p:cNvPicPr>
            <a:picLocks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3108" y="2357430"/>
            <a:ext cx="4094171" cy="3938514"/>
          </a:xfrm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Спасибо за внимание! </a:t>
            </a:r>
            <a:r>
              <a:rPr lang="ru-RU" sz="66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! 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rgbClr val="765E76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36D686-D87C-4354-926C-9FECF6069EAE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 flipV="1">
            <a:off x="685800" y="7605713"/>
            <a:ext cx="7696200" cy="714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 smtClean="0"/>
          </a:p>
          <a:p>
            <a:pPr eaLnBrk="1" hangingPunct="1">
              <a:lnSpc>
                <a:spcPct val="80000"/>
              </a:lnSpc>
            </a:pPr>
            <a:endParaRPr lang="ru-RU" sz="800" smtClean="0"/>
          </a:p>
          <a:p>
            <a:pPr eaLnBrk="1" hangingPunct="1">
              <a:lnSpc>
                <a:spcPct val="80000"/>
              </a:lnSpc>
            </a:pPr>
            <a:endParaRPr lang="ru-RU" sz="80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785794"/>
            <a:ext cx="750099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333399"/>
                </a:solidFill>
              </a:rPr>
              <a:t>В </a:t>
            </a:r>
            <a:r>
              <a:rPr lang="ru-RU" sz="3200" dirty="0">
                <a:solidFill>
                  <a:srgbClr val="333399"/>
                </a:solidFill>
              </a:rPr>
              <a:t>тесте 8 вопросов, каждый вопрос оценивается в 1 балл. Обратите внимание, что в каждом вопросе только 1 правильный вариант ответа. </a:t>
            </a:r>
          </a:p>
          <a:p>
            <a:r>
              <a:rPr lang="ru-RU" sz="3200" dirty="0">
                <a:solidFill>
                  <a:srgbClr val="FFC000"/>
                </a:solidFill>
              </a:rPr>
              <a:t>«5» - </a:t>
            </a:r>
            <a:r>
              <a:rPr lang="ru-RU" sz="3200" dirty="0" smtClean="0">
                <a:solidFill>
                  <a:srgbClr val="FFC000"/>
                </a:solidFill>
              </a:rPr>
              <a:t>7- 8  </a:t>
            </a:r>
            <a:r>
              <a:rPr lang="ru-RU" sz="3200" dirty="0">
                <a:solidFill>
                  <a:srgbClr val="FFC000"/>
                </a:solidFill>
              </a:rPr>
              <a:t>баллов</a:t>
            </a:r>
            <a:r>
              <a:rPr lang="ru-RU" sz="3200" dirty="0" smtClean="0">
                <a:solidFill>
                  <a:srgbClr val="FFC000"/>
                </a:solidFill>
              </a:rPr>
              <a:t>;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«</a:t>
            </a:r>
            <a:r>
              <a:rPr lang="ru-RU" sz="3200" dirty="0">
                <a:solidFill>
                  <a:srgbClr val="FFC000"/>
                </a:solidFill>
              </a:rPr>
              <a:t>4» - 6 баллов;</a:t>
            </a:r>
          </a:p>
          <a:p>
            <a:r>
              <a:rPr lang="ru-RU" sz="3200" dirty="0">
                <a:solidFill>
                  <a:srgbClr val="FFC000"/>
                </a:solidFill>
              </a:rPr>
              <a:t>«3» - </a:t>
            </a:r>
            <a:r>
              <a:rPr lang="ru-RU" sz="3200" dirty="0" smtClean="0">
                <a:solidFill>
                  <a:srgbClr val="FFC000"/>
                </a:solidFill>
              </a:rPr>
              <a:t>4 - 5 </a:t>
            </a:r>
            <a:r>
              <a:rPr lang="ru-RU" sz="3200" dirty="0">
                <a:solidFill>
                  <a:srgbClr val="FFC000"/>
                </a:solidFill>
              </a:rPr>
              <a:t>баллов;</a:t>
            </a:r>
          </a:p>
          <a:p>
            <a:r>
              <a:rPr lang="ru-RU" sz="3200" dirty="0">
                <a:solidFill>
                  <a:srgbClr val="FFC000"/>
                </a:solidFill>
              </a:rPr>
              <a:t>«2» - 3  и менее баллов.</a:t>
            </a:r>
          </a:p>
          <a:p>
            <a:r>
              <a:rPr lang="ru-RU" sz="3200" dirty="0">
                <a:solidFill>
                  <a:srgbClr val="333399"/>
                </a:solidFill>
              </a:rPr>
              <a:t>На эту работу вам </a:t>
            </a:r>
            <a:r>
              <a:rPr lang="ru-RU" sz="3200" dirty="0" smtClean="0">
                <a:solidFill>
                  <a:srgbClr val="333399"/>
                </a:solidFill>
              </a:rPr>
              <a:t>отводится</a:t>
            </a:r>
          </a:p>
          <a:p>
            <a:r>
              <a:rPr lang="ru-RU" sz="3200" dirty="0" smtClean="0">
                <a:solidFill>
                  <a:srgbClr val="333399"/>
                </a:solidFill>
              </a:rPr>
              <a:t> </a:t>
            </a:r>
            <a:r>
              <a:rPr lang="ru-RU" sz="3200" dirty="0">
                <a:solidFill>
                  <a:srgbClr val="333399"/>
                </a:solidFill>
              </a:rPr>
              <a:t>7 минут.</a:t>
            </a:r>
          </a:p>
        </p:txBody>
      </p:sp>
      <p:sp>
        <p:nvSpPr>
          <p:cNvPr id="13" name="WordArt 4"/>
          <p:cNvSpPr>
            <a:spLocks noChangeArrowheads="1" noChangeShapeType="1" noTextEdit="1"/>
          </p:cNvSpPr>
          <p:nvPr/>
        </p:nvSpPr>
        <p:spPr bwMode="auto">
          <a:xfrm>
            <a:off x="539750" y="2205038"/>
            <a:ext cx="8137525" cy="216058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endParaRPr lang="ru-RU" sz="4800" kern="10" dirty="0">
              <a:ln w="25400">
                <a:solidFill>
                  <a:srgbClr val="000000"/>
                </a:solidFill>
                <a:miter lim="800000"/>
                <a:headEnd/>
                <a:tailEnd/>
              </a:ln>
              <a:solidFill>
                <a:srgbClr val="FF5050"/>
              </a:solidFill>
              <a:latin typeface="Impac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80785" y="0"/>
            <a:ext cx="19591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Тест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99"/>
            </a:gs>
            <a:gs pos="100000">
              <a:srgbClr val="76474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B0C288-DABC-4AC0-A6A6-36AFABC40829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571472" y="-142900"/>
            <a:ext cx="7500990" cy="618630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чего нужна эта программа?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Сопровождение доклада на семинарах, конференциях;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Рекламирование товара на выставках;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Защищать свои рефераты;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в качестве наглядного пособия </a:t>
            </a: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уроках;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600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качестве дополнительного материала при подготовке к урокам.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76765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A9F45C-3AF8-4427-9F72-C2422EA969F2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1142984"/>
            <a:ext cx="679224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5400" b="1" i="1" strike="noStrike" cap="none" spc="0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ea typeface="Times New Roman" pitchFamily="18" charset="0"/>
              </a:rPr>
              <a:t>Какое домашнее</a:t>
            </a:r>
          </a:p>
          <a:p>
            <a:pPr algn="ctr"/>
            <a:r>
              <a:rPr kumimoji="0" lang="ru-RU" sz="5400" b="1" i="1" strike="noStrike" cap="none" spc="0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ea typeface="Times New Roman" pitchFamily="18" charset="0"/>
              </a:rPr>
              <a:t> задание было</a:t>
            </a:r>
          </a:p>
          <a:p>
            <a:pPr algn="ctr"/>
            <a:r>
              <a:rPr kumimoji="0" lang="ru-RU" sz="5400" b="1" i="1" strike="noStrike" cap="none" spc="0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ea typeface="Times New Roman" pitchFamily="18" charset="0"/>
              </a:rPr>
              <a:t> на этот урок?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C9FCB"/>
            </a:gs>
            <a:gs pos="100000">
              <a:srgbClr val="754A5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71472" y="1857364"/>
            <a:ext cx="78581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lang="ru-RU" sz="4000" dirty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собственный проект – презентацию, в котором вы отразили свое собственное видение выбранной темы, продемонстрировали свои навыки по работе с </a:t>
            </a:r>
            <a:r>
              <a:rPr lang="ru-RU" sz="40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презентацией.</a:t>
            </a:r>
            <a:endParaRPr lang="ru-RU" sz="4000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142852"/>
            <a:ext cx="77153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Творческое домашнее задание  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480632-2083-4DE5-9FEA-2FC161554A3E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17411" name="Rectangle 195"/>
          <p:cNvSpPr>
            <a:spLocks noChangeArrowheads="1"/>
          </p:cNvSpPr>
          <p:nvPr/>
        </p:nvSpPr>
        <p:spPr bwMode="auto">
          <a:xfrm>
            <a:off x="2540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3" name="Rectangle 216"/>
          <p:cNvSpPr>
            <a:spLocks noChangeArrowheads="1"/>
          </p:cNvSpPr>
          <p:nvPr/>
        </p:nvSpPr>
        <p:spPr bwMode="auto">
          <a:xfrm>
            <a:off x="0" y="1590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 sz="1800" b="0">
              <a:latin typeface="Arial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214282" y="214290"/>
            <a:ext cx="778674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4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Какова цель нашего урока?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65" name="Rectangle 57"/>
          <p:cNvSpPr>
            <a:spLocks noChangeArrowheads="1"/>
          </p:cNvSpPr>
          <p:nvPr/>
        </p:nvSpPr>
        <p:spPr bwMode="auto">
          <a:xfrm>
            <a:off x="1118094" y="1823198"/>
            <a:ext cx="7273722" cy="34778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обобщить, применить и </a:t>
            </a: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закрепить </a:t>
            </a: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ранее полученные знания </a:t>
            </a: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практике </a:t>
            </a: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(защита проектов)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174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C7FFA6-98BD-48C6-9185-D6A1CA3B9CEC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00034" y="1142984"/>
            <a:ext cx="8215370" cy="4154984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Тема;</a:t>
            </a: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Общая информация;</a:t>
            </a: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Элементы оформления; </a:t>
            </a: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Навигация по презентации; </a:t>
            </a: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хотели показать проектом?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476" y="285728"/>
            <a:ext cx="907652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Times New Roman" pitchFamily="18" charset="0"/>
              </a:rPr>
              <a:t>План защиты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Times New Roman" pitchFamily="18" charset="0"/>
              </a:rPr>
              <a:t>проекта 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70" decel="100000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770" decel="100000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36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Правила выступления</a:t>
            </a:r>
          </a:p>
          <a:p>
            <a:pPr algn="ctr"/>
            <a:r>
              <a:rPr kumimoji="0" lang="ru-RU" sz="36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для защиты презентации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1000108"/>
            <a:ext cx="9144000" cy="5632311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746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 Black" pitchFamily="34" charset="0"/>
                <a:ea typeface="Times New Roman" pitchFamily="18" charset="0"/>
              </a:rPr>
              <a:t>Не читать информацию со слайдов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 Black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746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 Black" pitchFamily="34" charset="0"/>
                <a:ea typeface="Times New Roman" pitchFamily="18" charset="0"/>
              </a:rPr>
              <a:t>Не читать текст «с листа»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 Black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746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 Black" pitchFamily="34" charset="0"/>
                <a:ea typeface="Times New Roman" pitchFamily="18" charset="0"/>
              </a:rPr>
              <a:t>Не перегружать выступление теорией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 Black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746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 Black" pitchFamily="34" charset="0"/>
                <a:ea typeface="Times New Roman" pitchFamily="18" charset="0"/>
              </a:rPr>
              <a:t>Целесообразно остановиться на наиболее важных, для раскрытия темы, аспектах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 Black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746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 Black" pitchFamily="34" charset="0"/>
                <a:ea typeface="Times New Roman" pitchFamily="18" charset="0"/>
              </a:rPr>
              <a:t>Особое внимание уделить поисковой и исследовательской работе, проведенной участником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 Black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746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 Black" pitchFamily="34" charset="0"/>
                <a:ea typeface="Times New Roman" pitchFamily="18" charset="0"/>
              </a:rPr>
              <a:t>Не пересказывать общеизвестные факты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 Black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746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 Black" pitchFamily="34" charset="0"/>
                <a:ea typeface="Times New Roman" pitchFamily="18" charset="0"/>
              </a:rPr>
              <a:t>Текст защиты должен быть четким, логичным и интересным для слушателей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 Black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746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 Black" pitchFamily="34" charset="0"/>
                <a:ea typeface="Times New Roman" pitchFamily="18" charset="0"/>
              </a:rPr>
              <a:t>Не злоупотреблять терминологией, за исключением необходимой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 Black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746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 Black" pitchFamily="34" charset="0"/>
                <a:ea typeface="Times New Roman" pitchFamily="18" charset="0"/>
              </a:rPr>
              <a:t>Чтобы усилить впечатление, целесообразно использовать аудио- и видео- аргументы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rotWithShape="0">
          <a:gsLst>
            <a:gs pos="0">
              <a:srgbClr val="FFFF66"/>
            </a:gs>
            <a:gs pos="100000">
              <a:srgbClr val="66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57157" y="428604"/>
          <a:ext cx="8501124" cy="5364480"/>
        </p:xfrm>
        <a:graphic>
          <a:graphicData uri="http://schemas.openxmlformats.org/drawingml/2006/table">
            <a:tbl>
              <a:tblPr/>
              <a:tblGrid>
                <a:gridCol w="1894129"/>
                <a:gridCol w="2087357"/>
                <a:gridCol w="2088203"/>
                <a:gridCol w="2431435"/>
              </a:tblGrid>
              <a:tr h="350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028700" algn="l"/>
                        </a:tabLst>
                      </a:pPr>
                      <a:r>
                        <a:rPr lang="ru-RU" sz="44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Чему </a:t>
                      </a:r>
                      <a:r>
                        <a:rPr lang="ru-RU" sz="4400" b="1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нау-чился</a:t>
                      </a:r>
                      <a:r>
                        <a:rPr lang="ru-RU" sz="44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?</a:t>
                      </a: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028700" algn="l"/>
                        </a:tabLst>
                      </a:pPr>
                      <a:r>
                        <a:rPr lang="ru-RU" sz="44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Что я узнал нового?</a:t>
                      </a: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028700" algn="l"/>
                        </a:tabLst>
                      </a:pPr>
                      <a:r>
                        <a:rPr lang="ru-RU" sz="44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Нужны ли эти знания?</a:t>
                      </a: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028700" algn="l"/>
                        </a:tabLst>
                      </a:pPr>
                      <a:r>
                        <a:rPr lang="ru-RU" sz="44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Где я могу </a:t>
                      </a:r>
                      <a:r>
                        <a:rPr lang="ru-RU" sz="44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приме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028700" algn="l"/>
                        </a:tabLst>
                      </a:pPr>
                      <a:r>
                        <a:rPr lang="ru-RU" sz="44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нить </a:t>
                      </a:r>
                      <a:r>
                        <a:rPr lang="ru-RU" sz="44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эти знания в жизни?</a:t>
                      </a: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028700" algn="l"/>
                        </a:tabLst>
                      </a:pPr>
                      <a:endParaRPr lang="ru-RU" sz="4400" b="1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028700" algn="l"/>
                        </a:tabLst>
                      </a:pPr>
                      <a:endParaRPr lang="ru-RU" sz="4400" b="1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028700" algn="l"/>
                        </a:tabLst>
                      </a:pPr>
                      <a:endParaRPr lang="ru-RU" sz="4400"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028700" algn="l"/>
                        </a:tabLst>
                      </a:pPr>
                      <a:endParaRPr lang="ru-RU" sz="4400" b="1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028700" algn="l"/>
                        </a:tabLst>
                      </a:pPr>
                      <a:endParaRPr lang="ru-RU" sz="4400"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астель 2">
    <a:dk1>
      <a:srgbClr val="000000"/>
    </a:dk1>
    <a:lt1>
      <a:srgbClr val="FFFFFF"/>
    </a:lt1>
    <a:dk2>
      <a:srgbClr val="000000"/>
    </a:dk2>
    <a:lt2>
      <a:srgbClr val="99CCFF"/>
    </a:lt2>
    <a:accent1>
      <a:srgbClr val="CCCCFF"/>
    </a:accent1>
    <a:accent2>
      <a:srgbClr val="000066"/>
    </a:accent2>
    <a:accent3>
      <a:srgbClr val="FFFFFF"/>
    </a:accent3>
    <a:accent4>
      <a:srgbClr val="000000"/>
    </a:accent4>
    <a:accent5>
      <a:srgbClr val="E2E2FF"/>
    </a:accent5>
    <a:accent6>
      <a:srgbClr val="00005C"/>
    </a:accent6>
    <a:hlink>
      <a:srgbClr val="00B200"/>
    </a:hlink>
    <a:folHlink>
      <a:srgbClr val="CCFF3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2199</TotalTime>
  <Words>298</Words>
  <Application>Microsoft Office PowerPoint</Application>
  <PresentationFormat>Экран (4:3)</PresentationFormat>
  <Paragraphs>61</Paragraphs>
  <Slides>10</Slides>
  <Notes>4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 Black</vt:lpstr>
      <vt:lpstr>Arial</vt:lpstr>
      <vt:lpstr>Comic Sans MS</vt:lpstr>
      <vt:lpstr>Wingdings</vt:lpstr>
      <vt:lpstr>Georgia</vt:lpstr>
      <vt:lpstr>Bodoni MT Condensed</vt:lpstr>
      <vt:lpstr>Times New Roman</vt:lpstr>
      <vt:lpstr>Lucida Sans</vt:lpstr>
      <vt:lpstr>Пастель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внимание! ! !</vt:lpstr>
    </vt:vector>
  </TitlesOfParts>
  <Company>fes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презентации</dc:title>
  <dc:creator>elena</dc:creator>
  <cp:lastModifiedBy>Admin</cp:lastModifiedBy>
  <cp:revision>71</cp:revision>
  <cp:lastPrinted>1601-01-01T00:00:00Z</cp:lastPrinted>
  <dcterms:created xsi:type="dcterms:W3CDTF">2002-11-22T16:48:01Z</dcterms:created>
  <dcterms:modified xsi:type="dcterms:W3CDTF">2016-05-15T08:31:37Z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